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463" r:id="rId2"/>
    <p:sldId id="620" r:id="rId3"/>
    <p:sldId id="468" r:id="rId4"/>
    <p:sldId id="693" r:id="rId5"/>
    <p:sldId id="701" r:id="rId6"/>
    <p:sldId id="722" r:id="rId7"/>
    <p:sldId id="612" r:id="rId8"/>
    <p:sldId id="618" r:id="rId9"/>
    <p:sldId id="704" r:id="rId10"/>
    <p:sldId id="619" r:id="rId11"/>
    <p:sldId id="608" r:id="rId12"/>
    <p:sldId id="524" r:id="rId13"/>
    <p:sldId id="628" r:id="rId14"/>
    <p:sldId id="525" r:id="rId15"/>
    <p:sldId id="629" r:id="rId16"/>
    <p:sldId id="532" r:id="rId17"/>
    <p:sldId id="535" r:id="rId18"/>
    <p:sldId id="609" r:id="rId19"/>
    <p:sldId id="533" r:id="rId20"/>
    <p:sldId id="661" r:id="rId21"/>
    <p:sldId id="662" r:id="rId22"/>
    <p:sldId id="663" r:id="rId23"/>
    <p:sldId id="665" r:id="rId24"/>
    <p:sldId id="539" r:id="rId25"/>
    <p:sldId id="659" r:id="rId26"/>
    <p:sldId id="637" r:id="rId27"/>
    <p:sldId id="705" r:id="rId28"/>
    <p:sldId id="706" r:id="rId29"/>
    <p:sldId id="668" r:id="rId30"/>
    <p:sldId id="641" r:id="rId31"/>
    <p:sldId id="610" r:id="rId32"/>
    <p:sldId id="642" r:id="rId33"/>
    <p:sldId id="646" r:id="rId34"/>
    <p:sldId id="708" r:id="rId35"/>
    <p:sldId id="647" r:id="rId36"/>
    <p:sldId id="671" r:id="rId37"/>
    <p:sldId id="670" r:id="rId38"/>
    <p:sldId id="650" r:id="rId39"/>
    <p:sldId id="651" r:id="rId40"/>
    <p:sldId id="652" r:id="rId41"/>
    <p:sldId id="653" r:id="rId42"/>
    <p:sldId id="673" r:id="rId43"/>
    <p:sldId id="672" r:id="rId44"/>
    <p:sldId id="674" r:id="rId45"/>
    <p:sldId id="469" r:id="rId46"/>
    <p:sldId id="470" r:id="rId47"/>
    <p:sldId id="472" r:id="rId48"/>
    <p:sldId id="474" r:id="rId49"/>
    <p:sldId id="683" r:id="rId50"/>
    <p:sldId id="475" r:id="rId51"/>
    <p:sldId id="715" r:id="rId52"/>
    <p:sldId id="471" r:id="rId53"/>
    <p:sldId id="676" r:id="rId54"/>
    <p:sldId id="716" r:id="rId55"/>
    <p:sldId id="724" r:id="rId56"/>
    <p:sldId id="723" r:id="rId57"/>
    <p:sldId id="498" r:id="rId58"/>
    <p:sldId id="502" r:id="rId59"/>
    <p:sldId id="726" r:id="rId60"/>
    <p:sldId id="509" r:id="rId61"/>
    <p:sldId id="511" r:id="rId62"/>
    <p:sldId id="689" r:id="rId63"/>
    <p:sldId id="690" r:id="rId64"/>
    <p:sldId id="691" r:id="rId65"/>
    <p:sldId id="518" r:id="rId66"/>
    <p:sldId id="677" r:id="rId67"/>
    <p:sldId id="679" r:id="rId68"/>
    <p:sldId id="591" r:id="rId69"/>
    <p:sldId id="592" r:id="rId70"/>
    <p:sldId id="718" r:id="rId71"/>
    <p:sldId id="596" r:id="rId72"/>
    <p:sldId id="597" r:id="rId73"/>
    <p:sldId id="598" r:id="rId74"/>
    <p:sldId id="600" r:id="rId75"/>
    <p:sldId id="684" r:id="rId76"/>
    <p:sldId id="603" r:id="rId77"/>
    <p:sldId id="605" r:id="rId78"/>
    <p:sldId id="606" r:id="rId79"/>
    <p:sldId id="685" r:id="rId80"/>
    <p:sldId id="602" r:id="rId81"/>
    <p:sldId id="694" r:id="rId82"/>
    <p:sldId id="709" r:id="rId83"/>
    <p:sldId id="710" r:id="rId84"/>
    <p:sldId id="711" r:id="rId85"/>
    <p:sldId id="712" r:id="rId86"/>
    <p:sldId id="713" r:id="rId87"/>
    <p:sldId id="717" r:id="rId88"/>
    <p:sldId id="719" r:id="rId89"/>
    <p:sldId id="720" r:id="rId90"/>
    <p:sldId id="721" r:id="rId91"/>
  </p:sldIdLst>
  <p:sldSz cx="9144000" cy="6858000" type="screen4x3"/>
  <p:notesSz cx="6858000" cy="9144000"/>
  <p:custDataLst>
    <p:tags r:id="rId9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7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CDD1D0"/>
    <a:srgbClr val="9CA5A2"/>
    <a:srgbClr val="466F91"/>
    <a:srgbClr val="0059A9"/>
    <a:srgbClr val="D7554B"/>
    <a:srgbClr val="B9BFBD"/>
    <a:srgbClr val="FFFFFF"/>
    <a:srgbClr val="B1C7D9"/>
    <a:srgbClr val="A26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E2B60-AFE2-49FE-B622-3E2EE854BFFE}" v="45" dt="2020-12-26T19:04:39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0444" autoAdjust="0"/>
  </p:normalViewPr>
  <p:slideViewPr>
    <p:cSldViewPr>
      <p:cViewPr varScale="1">
        <p:scale>
          <a:sx n="98" d="100"/>
          <a:sy n="98" d="100"/>
        </p:scale>
        <p:origin x="1644" y="90"/>
      </p:cViewPr>
      <p:guideLst>
        <p:guide orient="horz" pos="1570"/>
        <p:guide pos="249"/>
        <p:guide orient="horz" pos="2069"/>
        <p:guide pos="2880"/>
        <p:guide orient="horz" pos="7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92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17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16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46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21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99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2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79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180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30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98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02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94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26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11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316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9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95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89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5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9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3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13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1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4.emf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.png"/><Relationship Id="rId4" Type="http://schemas.openxmlformats.org/officeDocument/2006/relationships/image" Target="../media/image3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8.emf"/><Relationship Id="rId4" Type="http://schemas.openxmlformats.org/officeDocument/2006/relationships/image" Target="../media/image3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4.emf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2.emf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descent and 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Critical Point Condition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281293" cy="36716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20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is a critical point and function is differentiable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then: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20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convex functions there is only one critical point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281293" cy="3671613"/>
              </a:xfrm>
              <a:prstGeom prst="rect">
                <a:avLst/>
              </a:prstGeom>
              <a:blipFill rotWithShape="1">
                <a:blip r:embed="rId3"/>
                <a:stretch>
                  <a:fillRect l="-2283" t="-2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9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and its properties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</a:t>
            </a:r>
            <a:r>
              <a:rPr lang="ru-RU" sz="2400" dirty="0">
                <a:solidFill>
                  <a:srgbClr val="4D4D4D"/>
                </a:solidFill>
              </a:rPr>
              <a:t> – </a:t>
            </a:r>
            <a:r>
              <a:rPr lang="en-US" sz="2400" dirty="0">
                <a:solidFill>
                  <a:srgbClr val="4D4D4D"/>
                </a:solidFill>
              </a:rPr>
              <a:t>vector of partial derivatives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FCC7F0-12EF-9E44-9EDA-695BFF774641}"/>
                  </a:ext>
                </a:extLst>
              </p:cNvPr>
              <p:cNvSpPr/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FCC7F0-12EF-9E44-9EDA-695BFF774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9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</a:t>
            </a:r>
            <a:r>
              <a:rPr lang="ru-RU" sz="2400" dirty="0">
                <a:solidFill>
                  <a:srgbClr val="4D4D4D"/>
                </a:solidFill>
              </a:rPr>
              <a:t> – </a:t>
            </a:r>
            <a:r>
              <a:rPr lang="en-US" sz="2400" dirty="0">
                <a:solidFill>
                  <a:srgbClr val="4D4D4D"/>
                </a:solidFill>
              </a:rPr>
              <a:t>vector of partial derivatives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There is an important quality!</a:t>
            </a: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FCC7F0-12EF-9E44-9EDA-695BFF774641}"/>
                  </a:ext>
                </a:extLst>
              </p:cNvPr>
              <p:cNvSpPr/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FCC7F0-12EF-9E44-9EDA-695BFF774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7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Important quality of a 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fix a point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what direction the function will increase faster?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5AE299-F027-A44C-AD89-477B8AF1C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r="-84"/>
          <a:stretch/>
        </p:blipFill>
        <p:spPr>
          <a:xfrm>
            <a:off x="2259690" y="2204864"/>
            <a:ext cx="4544558" cy="404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B9BFBD"/>
                </a:solidFill>
              </a:rPr>
              <a:t>en.wikipedia.org </a:t>
            </a:r>
            <a:endParaRPr lang="ru-RU" sz="1100" dirty="0">
              <a:solidFill>
                <a:srgbClr val="B9BF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Important quality of a 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6913016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fix a point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what direction the function will increase faster?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the direction of the gradient!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fastest decrease will be in the direction of the anti-gradient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6913016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557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44DA5B-A8A0-5246-AE27-6EA49FE43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r="-84"/>
          <a:stretch/>
        </p:blipFill>
        <p:spPr>
          <a:xfrm>
            <a:off x="4788024" y="3364896"/>
            <a:ext cx="2978799" cy="264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GB" dirty="0"/>
              <a:t>en.wikipedia.org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05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How can we make use of that</a:t>
            </a:r>
            <a:r>
              <a:rPr lang="ru-RU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DA73B-0CF6-E641-ACC9-05F8BBE5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1358900"/>
            <a:ext cx="3924300" cy="414020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US" dirty="0"/>
              <a:t>hackerearth.com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4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Conclusion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are dealing with optimization in machine learning a lot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Anti-gradient shows the direction of the fastest decrease of a function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use it to find minimum of a function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Descent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Idea of the 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9AED6-118E-2646-AF7C-BDAF7DAEC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" b="1638"/>
          <a:stretch/>
        </p:blipFill>
        <p:spPr>
          <a:xfrm>
            <a:off x="1187624" y="1150450"/>
            <a:ext cx="6644600" cy="3790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ru-RU" dirty="0"/>
              <a:t>codingame.com</a:t>
            </a:r>
          </a:p>
        </p:txBody>
      </p:sp>
    </p:spTree>
    <p:extLst>
      <p:ext uri="{BB962C8B-B14F-4D97-AF65-F5344CB8AC3E}">
        <p14:creationId xmlns:p14="http://schemas.microsoft.com/office/powerpoint/2010/main" val="36083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Optimization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298"/>
                <a:ext cx="8616008" cy="9421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298"/>
                <a:ext cx="8616008" cy="942181"/>
              </a:xfrm>
              <a:prstGeom prst="rect">
                <a:avLst/>
              </a:prstGeom>
              <a:blipFill rotWithShape="1">
                <a:blip r:embed="rId4"/>
                <a:stretch>
                  <a:fillRect l="-2194" t="-903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79DF4F21-D565-A646-B4B8-71D7C34E7413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616008" cy="302478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b="0" dirty="0">
                    <a:solidFill>
                      <a:srgbClr val="4D4D4D"/>
                    </a:solidFill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choose initial point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E.g. sample from standard normal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DF4F21-D565-A646-B4B8-71D7C34E7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616008" cy="3024782"/>
              </a:xfrm>
              <a:prstGeom prst="rect">
                <a:avLst/>
              </a:prstGeom>
              <a:blipFill rotWithShape="1">
                <a:blip r:embed="rId5"/>
                <a:stretch>
                  <a:fillRect l="-2194" t="-302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Anti-gradient shows us direction of the fastest decrease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blipFill rotWithShape="1">
                <a:blip r:embed="rId4"/>
                <a:stretch>
                  <a:fillRect l="-2194" t="-5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2. Make “steps”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5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2. Make “steps”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4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45F32-B71C-2A4B-8EB7-AA229A6F386F}"/>
              </a:ext>
            </a:extLst>
          </p:cNvPr>
          <p:cNvCxnSpPr>
            <a:cxnSpLocks/>
          </p:cNvCxnSpPr>
          <p:nvPr/>
        </p:nvCxnSpPr>
        <p:spPr>
          <a:xfrm flipV="1">
            <a:off x="4860032" y="4365104"/>
            <a:ext cx="0" cy="592832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3003F2-9585-A940-A78E-4B8523EE672B}"/>
              </a:ext>
            </a:extLst>
          </p:cNvPr>
          <p:cNvCxnSpPr>
            <a:cxnSpLocks/>
          </p:cNvCxnSpPr>
          <p:nvPr/>
        </p:nvCxnSpPr>
        <p:spPr>
          <a:xfrm flipV="1">
            <a:off x="5868144" y="4365105"/>
            <a:ext cx="0" cy="1368151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6B52F-A368-2942-938A-EB0E65F207BA}"/>
              </a:ext>
            </a:extLst>
          </p:cNvPr>
          <p:cNvCxnSpPr>
            <a:cxnSpLocks/>
          </p:cNvCxnSpPr>
          <p:nvPr/>
        </p:nvCxnSpPr>
        <p:spPr>
          <a:xfrm flipV="1">
            <a:off x="3131840" y="4365104"/>
            <a:ext cx="0" cy="118142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Anti-gradient shows us direction of the fastest decrease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blipFill rotWithShape="1">
                <a:blip r:embed="rId5"/>
                <a:stretch>
                  <a:fillRect l="-2194" t="-5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1CC7F3-06A4-9B41-9BFE-1318D3223AD9}"/>
              </a:ext>
            </a:extLst>
          </p:cNvPr>
          <p:cNvSpPr txBox="1"/>
          <p:nvPr/>
        </p:nvSpPr>
        <p:spPr>
          <a:xfrm>
            <a:off x="2267744" y="5517232"/>
            <a:ext cx="1728192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+mj-lt"/>
              </a:defRPr>
            </a:lvl1pPr>
          </a:lstStyle>
          <a:p>
            <a:pPr algn="ctr"/>
            <a:r>
              <a:rPr lang="en-US" dirty="0"/>
              <a:t>New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9C533-E209-F74D-805D-7B1F83023AEE}"/>
              </a:ext>
            </a:extLst>
          </p:cNvPr>
          <p:cNvSpPr txBox="1"/>
          <p:nvPr/>
        </p:nvSpPr>
        <p:spPr>
          <a:xfrm>
            <a:off x="3861766" y="4653136"/>
            <a:ext cx="1934370" cy="830997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Step size or Learning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D44D-6F8B-A345-8C60-694B640509C9}"/>
              </a:ext>
            </a:extLst>
          </p:cNvPr>
          <p:cNvSpPr txBox="1"/>
          <p:nvPr/>
        </p:nvSpPr>
        <p:spPr>
          <a:xfrm>
            <a:off x="4933653" y="5640595"/>
            <a:ext cx="2206822" cy="830997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Gradient in the previous point</a:t>
            </a:r>
          </a:p>
        </p:txBody>
      </p:sp>
    </p:spTree>
    <p:extLst>
      <p:ext uri="{BB962C8B-B14F-4D97-AF65-F5344CB8AC3E}">
        <p14:creationId xmlns:p14="http://schemas.microsoft.com/office/powerpoint/2010/main" val="34153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convergence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9421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942181"/>
              </a:xfrm>
              <a:prstGeom prst="rect">
                <a:avLst/>
              </a:prstGeom>
              <a:blipFill rotWithShape="1">
                <a:blip r:embed="rId4"/>
                <a:stretch>
                  <a:fillRect l="-2194" t="-9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3. Stop at step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if: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				     or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5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4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Start from a random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Make a step in the anti-gradient direction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Repeat until the stopping criterion is satisfied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B7AB-DEC8-4D47-8760-C4C4DA2B9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914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110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3131840" y="3318520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324615-2580-E542-82AC-5F712B4318B7}"/>
              </a:ext>
            </a:extLst>
          </p:cNvPr>
          <p:cNvCxnSpPr>
            <a:cxnSpLocks/>
          </p:cNvCxnSpPr>
          <p:nvPr/>
        </p:nvCxnSpPr>
        <p:spPr>
          <a:xfrm>
            <a:off x="3275856" y="3505376"/>
            <a:ext cx="535692" cy="1112500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blipFill>
                <a:blip r:embed="rId5"/>
                <a:stretch>
                  <a:fillRect l="-3955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4644008" y="2708920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4346028" y="2856423"/>
            <a:ext cx="369988" cy="80604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6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65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6523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032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5148064" y="2855784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292080" y="3040172"/>
            <a:ext cx="432130" cy="922947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1BCC8620-D73A-F64B-81E8-638329FEFD65}"/>
              </a:ext>
            </a:extLst>
          </p:cNvPr>
          <p:cNvSpPr/>
          <p:nvPr/>
        </p:nvSpPr>
        <p:spPr>
          <a:xfrm>
            <a:off x="395288" y="1125538"/>
            <a:ext cx="8768408" cy="54081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 descend finds a</a:t>
            </a:r>
            <a:r>
              <a:rPr lang="en-US" sz="2400" b="1" dirty="0">
                <a:solidFill>
                  <a:srgbClr val="4D4D4D"/>
                </a:solidFill>
              </a:rPr>
              <a:t> local minima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Possible solutions: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Multi-start – try different initial points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Learning rate annealing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This week’s goals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How to use gradient descent algorithm?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is linear regression and how to train it?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Which conclusions we may draw using the regression?</a:t>
            </a:r>
            <a:endParaRPr lang="ru-RU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4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19672" y="1052736"/>
            <a:ext cx="5400600" cy="4320480"/>
          </a:xfrm>
          <a:prstGeom prst="rect">
            <a:avLst/>
          </a:prstGeom>
          <a:solidFill>
            <a:srgbClr val="B9BFB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US" dirty="0"/>
              <a:t>cs.umd.edu</a:t>
            </a:r>
            <a:r>
              <a:rPr lang="ru-RU" dirty="0"/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DBB9367-B3BD-CD45-8E80-62A98C12C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1248" y="1282576"/>
            <a:ext cx="4953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Modifications of Gradient Descent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D7554B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D7554B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7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FCEA850-A6D2-42A0-90AC-9A980D6EC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5306"/>
            <a:ext cx="7595904" cy="49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D285B16-7ACB-4BD8-BF7B-FECD28E9F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1073749"/>
            <a:ext cx="7684274" cy="49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78DD00-F70F-4F5C-B004-CF6B50A9A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5" y="980728"/>
            <a:ext cx="7698829" cy="49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D7554B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It is important to select it properly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6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D755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7554B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755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It is important to select it properly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We can make step size dependent on the step number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1257300" lvl="2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1257300" lvl="2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𝜆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8C55-1CF6-5E40-B957-6B977A49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8" y="1844824"/>
            <a:ext cx="8172745" cy="1723504"/>
          </a:xfrm>
          <a:prstGeom prst="rect">
            <a:avLst/>
          </a:prstGeom>
          <a:solidFill>
            <a:schemeClr val="accent1"/>
          </a:solidFill>
          <a:ln w="63500">
            <a:solidFill>
              <a:srgbClr val="B9BFBD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309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AA34EA4-2DD4-4948-B4D0-F4D0BFD6F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5306"/>
            <a:ext cx="7595904" cy="49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B20963D-4AB1-47E5-942F-1BA255214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632848" cy="49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6985024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Subtract mean and divide by the standard deviation of the given feature: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≔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6985024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705" t="-1740" r="-253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1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Other modifications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065144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Stochastic gradient descend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Momentum: new direction is only partly determined by the gradient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D4D4D"/>
                </a:solidFill>
              </a:rPr>
              <a:t>AdaGrad</a:t>
            </a:r>
            <a:r>
              <a:rPr lang="en-US" sz="2400" dirty="0">
                <a:solidFill>
                  <a:srgbClr val="4D4D4D"/>
                </a:solidFill>
              </a:rPr>
              <a:t> and </a:t>
            </a:r>
            <a:r>
              <a:rPr lang="en-US" sz="2400" dirty="0" err="1">
                <a:solidFill>
                  <a:srgbClr val="4D4D4D"/>
                </a:solidFill>
              </a:rPr>
              <a:t>RMSprop</a:t>
            </a:r>
            <a:r>
              <a:rPr lang="en-US" sz="2400" dirty="0">
                <a:solidFill>
                  <a:srgbClr val="4D4D4D"/>
                </a:solidFill>
              </a:rPr>
              <a:t>: even smarter way to choose learning rate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065144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Gradient descend is an optimization algorithm, which finds local minima of a function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important to select learning rate (step size) properly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Feature scaling leads to better convergence</a:t>
            </a:r>
          </a:p>
          <a:p>
            <a:pPr>
              <a:spcAft>
                <a:spcPts val="1800"/>
              </a:spcAft>
              <a:buClr>
                <a:srgbClr val="9CA5A2"/>
              </a:buClr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9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21536-022D-F646-AD43-99A2CCAE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38282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A08FB9-1B8F-5348-A102-0561BD3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10146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Simple 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one feature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 slope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intercept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Loss: MSE, MAE, Huber Loss, MAPE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7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regression with multiple variables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features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parameter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features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parameter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regression with multiple variables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4DD0B2-4B31-2847-B1F4-20C34620049E}"/>
              </a:ext>
            </a:extLst>
          </p:cNvPr>
          <p:cNvCxnSpPr>
            <a:cxnSpLocks/>
          </p:cNvCxnSpPr>
          <p:nvPr/>
        </p:nvCxnSpPr>
        <p:spPr>
          <a:xfrm flipV="1">
            <a:off x="3851920" y="2745040"/>
            <a:ext cx="0" cy="1044000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63AA51-C4DD-B84D-9FFD-28E34952348E}"/>
              </a:ext>
            </a:extLst>
          </p:cNvPr>
          <p:cNvSpPr txBox="1"/>
          <p:nvPr/>
        </p:nvSpPr>
        <p:spPr>
          <a:xfrm>
            <a:off x="2697186" y="3356991"/>
            <a:ext cx="2089844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Cambria Math"/>
              </a:defRPr>
            </a:lvl1pPr>
          </a:lstStyle>
          <a:p>
            <a:r>
              <a:rPr lang="en-US" dirty="0">
                <a:latin typeface="+mj-lt"/>
              </a:rPr>
              <a:t>Bias/ intercept</a:t>
            </a:r>
            <a:endParaRPr lang="ru-RU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DAFA3-7899-A14E-A37C-0726A402ABAF}"/>
              </a:ext>
            </a:extLst>
          </p:cNvPr>
          <p:cNvCxnSpPr>
            <a:cxnSpLocks/>
          </p:cNvCxnSpPr>
          <p:nvPr/>
        </p:nvCxnSpPr>
        <p:spPr>
          <a:xfrm flipV="1">
            <a:off x="6300192" y="2745040"/>
            <a:ext cx="0" cy="993023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CFD44-45D9-6D4A-AE8D-AE3603603C86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2780928"/>
            <a:ext cx="2097048" cy="864096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9E911F-F86A-D141-8ECA-BBD5D8AEC58E}"/>
              </a:ext>
            </a:extLst>
          </p:cNvPr>
          <p:cNvSpPr txBox="1"/>
          <p:nvPr/>
        </p:nvSpPr>
        <p:spPr>
          <a:xfrm>
            <a:off x="5150671" y="3356991"/>
            <a:ext cx="2868691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Cambria Math"/>
              </a:defRPr>
            </a:lvl1pPr>
          </a:lstStyle>
          <a:p>
            <a:r>
              <a:rPr lang="en-US" dirty="0">
                <a:latin typeface="+mj-lt"/>
              </a:rPr>
              <a:t>Weights/ coefficients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25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regression example:</a:t>
                </a:r>
                <a:endParaRPr lang="ru-RU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7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We can rewrite it as if there is always one feature equal to 1: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8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5886316-EBB4-4F9F-AE3C-61E106608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0768"/>
            <a:ext cx="4608512" cy="40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Linear algebra recap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>
                <a:blip r:embed="rId4"/>
                <a:stretch>
                  <a:fillRect l="-10909" r="-3636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DC1C9D-5FCD-6E49-864B-2B253CDD1C4C}"/>
              </a:ext>
            </a:extLst>
          </p:cNvPr>
          <p:cNvSpPr/>
          <p:nvPr/>
        </p:nvSpPr>
        <p:spPr>
          <a:xfrm>
            <a:off x="3347864" y="3350458"/>
            <a:ext cx="2952328" cy="438582"/>
          </a:xfrm>
          <a:prstGeom prst="round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D99F3-6D8B-6C48-818B-BAAE63258A5F}"/>
              </a:ext>
            </a:extLst>
          </p:cNvPr>
          <p:cNvCxnSpPr>
            <a:cxnSpLocks/>
          </p:cNvCxnSpPr>
          <p:nvPr/>
        </p:nvCxnSpPr>
        <p:spPr>
          <a:xfrm>
            <a:off x="1763688" y="2708920"/>
            <a:ext cx="1584176" cy="864096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C305-2DBE-5D46-8F0B-4703FC6F8B3E}"/>
                  </a:ext>
                </a:extLst>
              </p:cNvPr>
              <p:cNvSpPr txBox="1"/>
              <p:nvPr/>
            </p:nvSpPr>
            <p:spPr>
              <a:xfrm>
                <a:off x="623654" y="2528952"/>
                <a:ext cx="2089844" cy="830997"/>
              </a:xfrm>
              <a:prstGeom prst="rect">
                <a:avLst/>
              </a:prstGeom>
              <a:solidFill>
                <a:srgbClr val="B1C7D9"/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400"/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>
                    <a:latin typeface="+mj-lt"/>
                  </a:rPr>
                  <a:t> features of object </a:t>
                </a:r>
                <a:r>
                  <a:rPr lang="ru-RU" dirty="0">
                    <a:latin typeface="+mj-lt"/>
                  </a:rPr>
                  <a:t>№2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29C305-2DBE-5D46-8F0B-4703FC6F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4" y="2528952"/>
                <a:ext cx="2089844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4373" t="-5147" b="-1691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0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DC1C9D-5FCD-6E49-864B-2B253CDD1C4C}"/>
              </a:ext>
            </a:extLst>
          </p:cNvPr>
          <p:cNvSpPr/>
          <p:nvPr/>
        </p:nvSpPr>
        <p:spPr>
          <a:xfrm>
            <a:off x="4139952" y="2967534"/>
            <a:ext cx="671696" cy="1685602"/>
          </a:xfrm>
          <a:prstGeom prst="round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D99F3-6D8B-6C48-818B-BAAE63258A5F}"/>
              </a:ext>
            </a:extLst>
          </p:cNvPr>
          <p:cNvCxnSpPr>
            <a:cxnSpLocks/>
          </p:cNvCxnSpPr>
          <p:nvPr/>
        </p:nvCxnSpPr>
        <p:spPr>
          <a:xfrm flipH="1">
            <a:off x="4512360" y="2492896"/>
            <a:ext cx="425864" cy="465472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85017E-FD35-7E45-9116-2F4AEF777C3F}"/>
              </a:ext>
            </a:extLst>
          </p:cNvPr>
          <p:cNvSpPr txBox="1"/>
          <p:nvPr/>
        </p:nvSpPr>
        <p:spPr>
          <a:xfrm>
            <a:off x="4938224" y="1556792"/>
            <a:ext cx="2064608" cy="1237283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Second feature for all objects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0265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Vectors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Think of it as a matrix with one row/column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dimensional row-vector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1×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dimensional column-vector 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4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model: matrix multiplication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A321B-89A5-4A47-B0FE-BCB51301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24" y="4845724"/>
            <a:ext cx="550570" cy="12630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B408A-CFA3-484B-9A45-CB844EBD9260}"/>
              </a:ext>
            </a:extLst>
          </p:cNvPr>
          <p:cNvCxnSpPr>
            <a:cxnSpLocks/>
          </p:cNvCxnSpPr>
          <p:nvPr/>
        </p:nvCxnSpPr>
        <p:spPr>
          <a:xfrm>
            <a:off x="3711040" y="3414367"/>
            <a:ext cx="2805176" cy="51868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9D4D7-B3E1-2840-B9A8-C30E37872677}"/>
              </a:ext>
            </a:extLst>
          </p:cNvPr>
          <p:cNvCxnSpPr>
            <a:cxnSpLocks/>
          </p:cNvCxnSpPr>
          <p:nvPr/>
        </p:nvCxnSpPr>
        <p:spPr>
          <a:xfrm flipV="1">
            <a:off x="2627784" y="4077072"/>
            <a:ext cx="3888432" cy="151216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468B51-BCBA-C94E-9AF9-3E69EEDA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07634"/>
            <a:ext cx="3035464" cy="154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E8785-2497-6047-AC59-CA4145DDC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2869164"/>
            <a:ext cx="2304256" cy="2121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955" y="3422610"/>
            <a:ext cx="6431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dirty="0">
                <a:solidFill>
                  <a:srgbClr val="466F9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apply it to the whole dataset: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blipFill rotWithShape="1">
                <a:blip r:embed="rId6"/>
                <a:stretch>
                  <a:fillRect l="-2052" t="-49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3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model: matrix multiplication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apply it to the whole dataset: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blipFill rotWithShape="1">
                <a:blip r:embed="rId3"/>
                <a:stretch>
                  <a:fillRect l="-2052" t="-49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FA321B-89A5-4A47-B0FE-BCB513012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824" y="4845724"/>
            <a:ext cx="550570" cy="12630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B408A-CFA3-484B-9A45-CB844EBD9260}"/>
              </a:ext>
            </a:extLst>
          </p:cNvPr>
          <p:cNvCxnSpPr>
            <a:cxnSpLocks/>
          </p:cNvCxnSpPr>
          <p:nvPr/>
        </p:nvCxnSpPr>
        <p:spPr>
          <a:xfrm>
            <a:off x="3711040" y="3414367"/>
            <a:ext cx="2805176" cy="51868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9D4D7-B3E1-2840-B9A8-C30E37872677}"/>
              </a:ext>
            </a:extLst>
          </p:cNvPr>
          <p:cNvCxnSpPr>
            <a:cxnSpLocks/>
          </p:cNvCxnSpPr>
          <p:nvPr/>
        </p:nvCxnSpPr>
        <p:spPr>
          <a:xfrm flipV="1">
            <a:off x="2627784" y="4077072"/>
            <a:ext cx="3888432" cy="151216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468B51-BCBA-C94E-9AF9-3E69EEDA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607634"/>
            <a:ext cx="3035464" cy="154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E8785-2497-6047-AC59-CA4145DDC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2869164"/>
            <a:ext cx="2304256" cy="2121836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268BC3ED-CCDA-1F4D-81AF-C60749CAECE0}"/>
              </a:ext>
            </a:extLst>
          </p:cNvPr>
          <p:cNvSpPr/>
          <p:nvPr/>
        </p:nvSpPr>
        <p:spPr>
          <a:xfrm>
            <a:off x="4644008" y="3573016"/>
            <a:ext cx="969498" cy="1071743"/>
          </a:xfrm>
          <a:prstGeom prst="mathMultiply">
            <a:avLst>
              <a:gd name="adj1" fmla="val 5799"/>
            </a:avLst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5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regression example:</a:t>
                </a:r>
                <a:endParaRPr lang="ru-RU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9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model: matrix form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24957" y="1125538"/>
                <a:ext cx="8399296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Applying linear model to the 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7" y="1125538"/>
                <a:ext cx="8399296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250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83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If we use MSE as a loss function: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209" t="-1156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0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s-I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Errors of the model: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9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s-I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Errors of the model: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Euclidean norm: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2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MSE in the matrix form: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6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use linear algebra to represent linear regression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will help us to work faster even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6803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Multivariate 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Losses in regression task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MSE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one of the most popular loss functions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0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MSE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4DE4-CC4E-9C45-AC95-924FDEED2029}"/>
              </a:ext>
            </a:extLst>
          </p:cNvPr>
          <p:cNvSpPr txBox="1"/>
          <p:nvPr/>
        </p:nvSpPr>
        <p:spPr>
          <a:xfrm>
            <a:off x="971600" y="4726305"/>
            <a:ext cx="35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outlier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B2669-4DD1-3249-AAA1-902D76456637}"/>
              </a:ext>
            </a:extLst>
          </p:cNvPr>
          <p:cNvSpPr txBox="1"/>
          <p:nvPr/>
        </p:nvSpPr>
        <p:spPr>
          <a:xfrm>
            <a:off x="4788024" y="4726305"/>
            <a:ext cx="35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Without outlier</a:t>
            </a:r>
            <a:endParaRPr lang="ru-RU" sz="2400" dirty="0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62829E95-E73E-3542-B7EE-070916548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4997"/>
          <a:stretch/>
        </p:blipFill>
        <p:spPr>
          <a:xfrm>
            <a:off x="612000" y="1531438"/>
            <a:ext cx="803862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6831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5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2" r="8809"/>
          <a:stretch/>
        </p:blipFill>
        <p:spPr bwMode="auto">
          <a:xfrm>
            <a:off x="152400" y="1001486"/>
            <a:ext cx="8338457" cy="56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556048" y="1819121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399903" y="1816359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556048" y="4883086"/>
            <a:ext cx="23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399903" y="4872324"/>
            <a:ext cx="216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068216" y="2229735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175377" y="2024318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828604" y="4784455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164560" y="4336639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3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45190"/>
                  </p:ext>
                </p:extLst>
              </p:nvPr>
            </p:nvGraphicFramePr>
            <p:xfrm>
              <a:off x="1979712" y="1397000"/>
              <a:ext cx="5040561" cy="31768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2924188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1" i="1" smtClean="0">
                                                <a:solidFill>
                                                  <a:srgbClr val="4D4D4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1" i="1" smtClean="0">
                                                <a:solidFill>
                                                  <a:srgbClr val="4D4D4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8649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45190"/>
                  </p:ext>
                </p:extLst>
              </p:nvPr>
            </p:nvGraphicFramePr>
            <p:xfrm>
              <a:off x="1979712" y="1397000"/>
              <a:ext cx="5040561" cy="31768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24188631"/>
                        </a:ext>
                      </a:extLst>
                    </a:gridCol>
                  </a:tblGrid>
                  <a:tr h="4031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2" r="-199638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0727" r="-100364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b="-7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8649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0F2311-4CEC-1441-9234-21EA2A3E99F4}"/>
                  </a:ext>
                </a:extLst>
              </p:cNvPr>
              <p:cNvSpPr txBox="1"/>
              <p:nvPr/>
            </p:nvSpPr>
            <p:spPr>
              <a:xfrm>
                <a:off x="3684609" y="5003192"/>
                <a:ext cx="1774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/>
                        </a:rPr>
                        <m:t>𝑀𝑆𝐸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≈1236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80F2311-4CEC-1441-9234-21EA2A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609" y="5003192"/>
                <a:ext cx="177478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082" r="-342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MSE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Absolute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543560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MAE – using absolute values instead of square: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543560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213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6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MAE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44DE4-CC4E-9C45-AC95-924FDEED2029}"/>
              </a:ext>
            </a:extLst>
          </p:cNvPr>
          <p:cNvSpPr txBox="1"/>
          <p:nvPr/>
        </p:nvSpPr>
        <p:spPr>
          <a:xfrm>
            <a:off x="971600" y="4726305"/>
            <a:ext cx="3537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4D4D4D"/>
                </a:solidFill>
              </a:rPr>
              <a:t>Training with</a:t>
            </a:r>
            <a:r>
              <a:rPr lang="ru-RU" sz="2200" dirty="0">
                <a:solidFill>
                  <a:srgbClr val="4D4D4D"/>
                </a:solidFill>
              </a:rPr>
              <a:t> </a:t>
            </a:r>
            <a:r>
              <a:rPr lang="en-US" sz="2200" dirty="0">
                <a:solidFill>
                  <a:srgbClr val="4D4D4D"/>
                </a:solidFill>
              </a:rPr>
              <a:t>MSE</a:t>
            </a:r>
            <a:endParaRPr lang="ru-RU" sz="2200" dirty="0">
              <a:solidFill>
                <a:srgbClr val="4D4D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B2669-4DD1-3249-AAA1-902D76456637}"/>
              </a:ext>
            </a:extLst>
          </p:cNvPr>
          <p:cNvSpPr txBox="1"/>
          <p:nvPr/>
        </p:nvSpPr>
        <p:spPr>
          <a:xfrm>
            <a:off x="4788024" y="4726305"/>
            <a:ext cx="3537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4D4D4D"/>
                </a:solidFill>
              </a:rPr>
              <a:t>Training with</a:t>
            </a:r>
            <a:r>
              <a:rPr lang="ru-RU" sz="2200" dirty="0">
                <a:solidFill>
                  <a:srgbClr val="4D4D4D"/>
                </a:solidFill>
              </a:rPr>
              <a:t> </a:t>
            </a:r>
            <a:r>
              <a:rPr lang="en-US" sz="2200" dirty="0">
                <a:solidFill>
                  <a:srgbClr val="4D4D4D"/>
                </a:solidFill>
              </a:rPr>
              <a:t>MAE</a:t>
            </a:r>
            <a:endParaRPr lang="ru-RU" sz="2200" dirty="0">
              <a:solidFill>
                <a:srgbClr val="4D4D4D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829E95-E73E-3542-B7EE-070916548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4997"/>
          <a:stretch/>
        </p:blipFill>
        <p:spPr>
          <a:xfrm>
            <a:off x="612000" y="1531438"/>
            <a:ext cx="803862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48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Outliers and MAE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547584"/>
                  </p:ext>
                </p:extLst>
              </p:nvPr>
            </p:nvGraphicFramePr>
            <p:xfrm>
              <a:off x="1979712" y="1397000"/>
              <a:ext cx="5040561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2924188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d>
                                      <m:dPr>
                                        <m:ctrlPr>
                                          <a:rPr lang="en-US" sz="200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93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547584"/>
                  </p:ext>
                </p:extLst>
              </p:nvPr>
            </p:nvGraphicFramePr>
            <p:xfrm>
              <a:off x="1979712" y="1397000"/>
              <a:ext cx="5040561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2418863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2" r="-199638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0727" r="-100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93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0F2311-4CEC-1441-9234-21EA2A3E99F4}"/>
                  </a:ext>
                </a:extLst>
              </p:cNvPr>
              <p:cNvSpPr txBox="1"/>
              <p:nvPr/>
            </p:nvSpPr>
            <p:spPr>
              <a:xfrm>
                <a:off x="3684609" y="5003192"/>
                <a:ext cx="1869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≈14.14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80F2311-4CEC-1441-9234-21EA2A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609" y="5003192"/>
                <a:ext cx="186935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257" r="-3909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Huber Loss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2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Huber Loss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326E51-9E61-9542-A8D0-83A288137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9" y="2492376"/>
            <a:ext cx="5848315" cy="40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Absolute Percentage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MAPE – loss similar to MAE</a:t>
                </a: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7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Mean Absolute Percentage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CFFB4-07C9-E74B-A05C-A84F2BE8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74" y="2218884"/>
            <a:ext cx="6287148" cy="41914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Non-symmetric function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Give preference to negative error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Symmetric MAPE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SMAPE – add some symmetry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5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Symmetric MAPE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SMAPE – add some symmetry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E7BF183-E362-FA49-8713-4F765DA1F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87" y="2996952"/>
            <a:ext cx="50765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Convex Functions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7004159" cy="279044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Function is convex if the line segment between any two points on the graph lies above or on the graph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5AB6-4B5D-8A42-939F-3D43982CAF03}"/>
              </a:ext>
            </a:extLst>
          </p:cNvPr>
          <p:cNvSpPr txBox="1"/>
          <p:nvPr/>
        </p:nvSpPr>
        <p:spPr>
          <a:xfrm>
            <a:off x="5652120" y="2617748"/>
            <a:ext cx="2864519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Convex</a:t>
            </a:r>
            <a:r>
              <a:rPr lang="ru-RU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0DFE-3F1D-D449-8492-49EDCD23DE2A}"/>
              </a:ext>
            </a:extLst>
          </p:cNvPr>
          <p:cNvSpPr txBox="1"/>
          <p:nvPr/>
        </p:nvSpPr>
        <p:spPr>
          <a:xfrm>
            <a:off x="539552" y="5714092"/>
            <a:ext cx="3310998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Non-convex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28300B-28E8-D94A-A615-1CE8C827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83" y="19888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The resulting model strongly depends on the loss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MAE and Huber loss are less sensitive to outliers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MAPE is a non-symmetric loss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Interpretation and feature importance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=100.000∗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24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=100.000∗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8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100.000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8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5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Only if all features are scaled!</a:t>
            </a:r>
          </a:p>
        </p:txBody>
      </p:sp>
    </p:spTree>
    <p:extLst>
      <p:ext uri="{BB962C8B-B14F-4D97-AF65-F5344CB8AC3E}">
        <p14:creationId xmlns:p14="http://schemas.microsoft.com/office/powerpoint/2010/main" val="14867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348802"/>
                  </p:ext>
                </p:extLst>
              </p:nvPr>
            </p:nvGraphicFramePr>
            <p:xfrm>
              <a:off x="2763925" y="1148242"/>
              <a:ext cx="3616150" cy="45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0.78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0.43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10257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348802"/>
                  </p:ext>
                </p:extLst>
              </p:nvPr>
            </p:nvGraphicFramePr>
            <p:xfrm>
              <a:off x="2763925" y="1148242"/>
              <a:ext cx="3616150" cy="45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9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9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0.78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0.43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653102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B8D10C79-76E4-9445-8FF5-767643EE427A}"/>
                  </a:ext>
                </a:extLst>
              </p:cNvPr>
              <p:cNvSpPr/>
              <p:nvPr/>
            </p:nvSpPr>
            <p:spPr>
              <a:xfrm>
                <a:off x="2771941" y="716194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8D10C79-76E4-9445-8FF5-767643EE4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41" y="716194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66677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66677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5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454C2CD9-A236-CC49-913B-862A11D35AB4}"/>
                  </a:ext>
                </a:extLst>
              </p:cNvPr>
              <p:cNvSpPr/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4C2CD9-A236-CC49-913B-862A11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1890665-6118-504B-AB51-85B1A48E6D5F}"/>
                  </a:ext>
                </a:extLst>
              </p:cNvPr>
              <p:cNvSpPr/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Remove the first feature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890665-6118-504B-AB51-85B1A48E6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blipFill rotWithShape="1">
                <a:blip r:embed="rId6"/>
                <a:stretch>
                  <a:fillRect l="-2047" t="-332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631732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631732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5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454C2CD9-A236-CC49-913B-862A11D35AB4}"/>
                  </a:ext>
                </a:extLst>
              </p:cNvPr>
              <p:cNvSpPr/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4C2CD9-A236-CC49-913B-862A11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1890665-6118-504B-AB51-85B1A48E6D5F}"/>
                  </a:ext>
                </a:extLst>
              </p:cNvPr>
              <p:cNvSpPr/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4D4D4D"/>
                    </a:solidFill>
                  </a:rPr>
                  <a:t>Remove the first feature</a:t>
                </a:r>
                <a:br>
                  <a:rPr lang="en-US" sz="2400" b="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Remove the second feature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4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890665-6118-504B-AB51-85B1A48E6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blipFill rotWithShape="1">
                <a:blip r:embed="rId6"/>
                <a:stretch>
                  <a:fillRect l="-2047" t="-332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79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Convex Functions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7004159" cy="279044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Strictly Convex functions have one minima 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5AB6-4B5D-8A42-939F-3D43982CAF03}"/>
              </a:ext>
            </a:extLst>
          </p:cNvPr>
          <p:cNvSpPr txBox="1"/>
          <p:nvPr/>
        </p:nvSpPr>
        <p:spPr>
          <a:xfrm>
            <a:off x="5652120" y="2617748"/>
            <a:ext cx="2864519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Convex</a:t>
            </a:r>
            <a:r>
              <a:rPr lang="ru-RU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0DFE-3F1D-D449-8492-49EDCD23DE2A}"/>
              </a:ext>
            </a:extLst>
          </p:cNvPr>
          <p:cNvSpPr txBox="1"/>
          <p:nvPr/>
        </p:nvSpPr>
        <p:spPr>
          <a:xfrm>
            <a:off x="539552" y="5714092"/>
            <a:ext cx="3310998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Non-convex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28300B-28E8-D94A-A615-1CE8C827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83" y="19888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worth comparing the weights only if features are scaled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Estimate importance of a feature by removing it from the model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5719255</TotalTime>
  <Words>1685</Words>
  <Application>Microsoft Office PowerPoint</Application>
  <PresentationFormat>Экран (4:3)</PresentationFormat>
  <Paragraphs>472</Paragraphs>
  <Slides>90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90</vt:i4>
      </vt:variant>
    </vt:vector>
  </HeadingPairs>
  <TitlesOfParts>
    <vt:vector size="96" baseType="lpstr">
      <vt:lpstr>Arial</vt:lpstr>
      <vt:lpstr>Calibri</vt:lpstr>
      <vt:lpstr>Cambria Math</vt:lpstr>
      <vt:lpstr>Myriad Pro</vt:lpstr>
      <vt:lpstr>Times New Roman</vt:lpstr>
      <vt:lpstr>Тема Office</vt:lpstr>
      <vt:lpstr>Gradient descent and linear regression</vt:lpstr>
      <vt:lpstr>Optimization</vt:lpstr>
      <vt:lpstr>This week’s goals</vt:lpstr>
      <vt:lpstr>Loss minimization</vt:lpstr>
      <vt:lpstr>Loss minimization</vt:lpstr>
      <vt:lpstr>Loss minimization</vt:lpstr>
      <vt:lpstr>Local and Global Minima</vt:lpstr>
      <vt:lpstr>Convex Functions</vt:lpstr>
      <vt:lpstr>Convex Functions</vt:lpstr>
      <vt:lpstr>Critical Point Condition</vt:lpstr>
      <vt:lpstr>Gradient and its properties</vt:lpstr>
      <vt:lpstr>Gradient</vt:lpstr>
      <vt:lpstr>Gradient</vt:lpstr>
      <vt:lpstr>Important quality of a gradient</vt:lpstr>
      <vt:lpstr>Important quality of a gradient</vt:lpstr>
      <vt:lpstr>How can we make use of that?</vt:lpstr>
      <vt:lpstr>Conclusion</vt:lpstr>
      <vt:lpstr>Gradient Descent</vt:lpstr>
      <vt:lpstr>Idea of the gradient descent</vt:lpstr>
      <vt:lpstr>Gradient Descent: first steps</vt:lpstr>
      <vt:lpstr>Gradient Descent: first steps</vt:lpstr>
      <vt:lpstr>Gradient Descent: first steps</vt:lpstr>
      <vt:lpstr>Gradient Descent: convergence</vt:lpstr>
      <vt:lpstr>Gradient Descent</vt:lpstr>
      <vt:lpstr>Gradient Descent</vt:lpstr>
      <vt:lpstr>Local and global minima</vt:lpstr>
      <vt:lpstr>Local and global minima</vt:lpstr>
      <vt:lpstr>Local and global minima</vt:lpstr>
      <vt:lpstr>Local and global minima</vt:lpstr>
      <vt:lpstr>Local and global minima</vt:lpstr>
      <vt:lpstr>Modifications of Gradient Descent</vt:lpstr>
      <vt:lpstr>Learning rate</vt:lpstr>
      <vt:lpstr>Learning rate</vt:lpstr>
      <vt:lpstr>Learning rate</vt:lpstr>
      <vt:lpstr>Learning rate</vt:lpstr>
      <vt:lpstr>Learning rate</vt:lpstr>
      <vt:lpstr>Learning rate</vt:lpstr>
      <vt:lpstr>Features scaling</vt:lpstr>
      <vt:lpstr>Features scaling</vt:lpstr>
      <vt:lpstr>Features scaling</vt:lpstr>
      <vt:lpstr>Features scaling</vt:lpstr>
      <vt:lpstr>Other modifications</vt:lpstr>
      <vt:lpstr>Summary</vt:lpstr>
      <vt:lpstr>Linear regression</vt:lpstr>
      <vt:lpstr>Linear Regression</vt:lpstr>
      <vt:lpstr>Linear Regression</vt:lpstr>
      <vt:lpstr>Simple linear regression</vt:lpstr>
      <vt:lpstr>Linear regression with multiple variables</vt:lpstr>
      <vt:lpstr>Linear regression with multiple variables</vt:lpstr>
      <vt:lpstr>Linear regression</vt:lpstr>
      <vt:lpstr>Linear regression</vt:lpstr>
      <vt:lpstr>Linear regression</vt:lpstr>
      <vt:lpstr>Linear algebra recap</vt:lpstr>
      <vt:lpstr>Matrices</vt:lpstr>
      <vt:lpstr>Matrices</vt:lpstr>
      <vt:lpstr>Matrices</vt:lpstr>
      <vt:lpstr>Vectors</vt:lpstr>
      <vt:lpstr>Linear model: matrix multiplication</vt:lpstr>
      <vt:lpstr>Linear model: matrix multiplication</vt:lpstr>
      <vt:lpstr>Linear model: matrix form</vt:lpstr>
      <vt:lpstr>Mean Squared Error </vt:lpstr>
      <vt:lpstr>Mean Squared Error </vt:lpstr>
      <vt:lpstr>Mean Squared Error </vt:lpstr>
      <vt:lpstr>Mean Squared Error </vt:lpstr>
      <vt:lpstr>Summary</vt:lpstr>
      <vt:lpstr>Multivariate linear regression</vt:lpstr>
      <vt:lpstr>Losses in regression task</vt:lpstr>
      <vt:lpstr>Mean Squared Error</vt:lpstr>
      <vt:lpstr>Outliers and MSE</vt:lpstr>
      <vt:lpstr>Презентация PowerPoint</vt:lpstr>
      <vt:lpstr>Mean Absolute Error</vt:lpstr>
      <vt:lpstr>Outliers and MAE </vt:lpstr>
      <vt:lpstr>Outliers and MAE </vt:lpstr>
      <vt:lpstr>Huber Loss</vt:lpstr>
      <vt:lpstr>Huber Loss</vt:lpstr>
      <vt:lpstr>Mean Absolute Percentage Error</vt:lpstr>
      <vt:lpstr>Mean Absolute Percentage Error</vt:lpstr>
      <vt:lpstr>Symmetric MAPE </vt:lpstr>
      <vt:lpstr>Symmetric MAPE </vt:lpstr>
      <vt:lpstr>Summary</vt:lpstr>
      <vt:lpstr>Interpretation and feature importance</vt:lpstr>
      <vt:lpstr>Prediction of an apartment price</vt:lpstr>
      <vt:lpstr>Prediction of an apartment price</vt:lpstr>
      <vt:lpstr>Prediction of an apartment price</vt:lpstr>
      <vt:lpstr>Prediction of an apartment price</vt:lpstr>
      <vt:lpstr>Prediction of an apartment price</vt:lpstr>
      <vt:lpstr>Feature importance</vt:lpstr>
      <vt:lpstr>Feature importance</vt:lpstr>
      <vt:lpstr>Feature importance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Котельников Евгений Дмитриевич</cp:lastModifiedBy>
  <cp:revision>2234</cp:revision>
  <dcterms:created xsi:type="dcterms:W3CDTF">2005-01-01T07:06:31Z</dcterms:created>
  <dcterms:modified xsi:type="dcterms:W3CDTF">2021-01-14T10:44:39Z</dcterms:modified>
</cp:coreProperties>
</file>